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7"/>
  </p:notesMasterIdLst>
  <p:handoutMasterIdLst>
    <p:handoutMasterId r:id="rId8"/>
  </p:handoutMasterIdLst>
  <p:sldIdLst>
    <p:sldId id="303" r:id="rId2"/>
    <p:sldId id="415" r:id="rId3"/>
    <p:sldId id="329" r:id="rId4"/>
    <p:sldId id="437" r:id="rId5"/>
    <p:sldId id="439" r:id="rId6"/>
  </p:sldIdLst>
  <p:sldSz cx="9144000" cy="5143500" type="screen16x9"/>
  <p:notesSz cx="9144000" cy="6858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lanchard, Jeremiah J" initials="BJJ" lastIdx="1" clrIdx="0">
    <p:extLst>
      <p:ext uri="{19B8F6BF-5375-455C-9EA6-DF929625EA0E}">
        <p15:presenceInfo xmlns:p15="http://schemas.microsoft.com/office/powerpoint/2012/main" userId="Blanchard, Jeremiah J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4" frameSlides="1"/>
  <p:clrMru>
    <a:srgbClr val="00FF00"/>
    <a:srgbClr val="00CC00"/>
    <a:srgbClr val="00FFFF"/>
    <a:srgbClr val="FF00FF"/>
    <a:srgbClr val="404040"/>
    <a:srgbClr val="000000"/>
    <a:srgbClr val="006600"/>
    <a:srgbClr val="568ABA"/>
    <a:srgbClr val="CBD0DE"/>
    <a:srgbClr val="CC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675" autoAdjust="0"/>
    <p:restoredTop sz="82767" autoAdjust="0"/>
  </p:normalViewPr>
  <p:slideViewPr>
    <p:cSldViewPr snapToGrid="0" snapToObjects="1">
      <p:cViewPr varScale="1">
        <p:scale>
          <a:sx n="119" d="100"/>
          <a:sy n="119" d="100"/>
        </p:scale>
        <p:origin x="88" y="440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4212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Rockwel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EAC6E28A-33A3-DB4F-9F93-D3B0C6596826}" type="datetimeFigureOut">
              <a:rPr lang="en-US"/>
              <a:pPr>
                <a:defRPr/>
              </a:pPr>
              <a:t>2021-12-08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Rockwel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DC965ECB-F284-854D-818F-5BC971CC7BF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4497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</a:defRPr>
            </a:lvl1pPr>
          </a:lstStyle>
          <a:p>
            <a:pPr>
              <a:defRPr/>
            </a:pPr>
            <a:fld id="{0F85DB7A-A5FF-C04A-A4AA-98B39292EA77}" type="datetimeFigureOut">
              <a:rPr lang="en-US"/>
              <a:pPr>
                <a:defRPr/>
              </a:pPr>
              <a:t>2021-12-08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</a:defRPr>
            </a:lvl1pPr>
          </a:lstStyle>
          <a:p>
            <a:pPr>
              <a:defRPr/>
            </a:pPr>
            <a:fld id="{1A60B8F3-4DE0-044E-A0D2-83BDE6C791D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6498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0.5 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A60B8F3-4DE0-044E-A0D2-83BDE6C791D5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9107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4.5 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A60B8F3-4DE0-044E-A0D2-83BDE6C791D5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793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MS PGothic" charset="0"/>
              </a:rPr>
              <a:t>10 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A60B8F3-4DE0-044E-A0D2-83BDE6C791D5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1573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MS PGothic" charset="0"/>
              </a:rPr>
              <a:t>12 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A60B8F3-4DE0-044E-A0D2-83BDE6C791D5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6577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MS PGothic" charset="0"/>
              </a:rPr>
              <a:t>5.5 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A60B8F3-4DE0-044E-A0D2-83BDE6C791D5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93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762"/>
            <a:ext cx="9141291" cy="5141976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871298" y="1676188"/>
            <a:ext cx="8272702" cy="1334281"/>
          </a:xfrm>
        </p:spPr>
        <p:txBody>
          <a:bodyPr/>
          <a:lstStyle>
            <a:lvl1pPr algn="l">
              <a:lnSpc>
                <a:spcPct val="8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br>
              <a:rPr lang="en-US" dirty="0"/>
            </a:br>
            <a:r>
              <a:rPr lang="en-US" dirty="0"/>
              <a:t>With Two Lines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71299" y="3095756"/>
            <a:ext cx="8681355" cy="581025"/>
          </a:xfrm>
        </p:spPr>
        <p:txBody>
          <a:bodyPr rtlCol="0">
            <a:noAutofit/>
          </a:bodyPr>
          <a:lstStyle>
            <a:lvl1pPr marL="0" indent="0" algn="l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j-ea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Presentation Subtitle</a:t>
            </a:r>
          </a:p>
        </p:txBody>
      </p:sp>
    </p:spTree>
    <p:extLst>
      <p:ext uri="{BB962C8B-B14F-4D97-AF65-F5344CB8AC3E}">
        <p14:creationId xmlns:p14="http://schemas.microsoft.com/office/powerpoint/2010/main" val="12767222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762"/>
            <a:ext cx="9141291" cy="5141976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786685" y="1042513"/>
            <a:ext cx="21704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dirty="0">
                <a:solidFill>
                  <a:schemeClr val="bg1"/>
                </a:solidFill>
                <a:latin typeface="Cambria"/>
                <a:cs typeface="Cambria"/>
              </a:rPr>
              <a:t>DEPARTMENT OR UNIT NAME.</a:t>
            </a:r>
            <a:r>
              <a:rPr lang="en-US" sz="1200" b="0" i="0" baseline="0" dirty="0">
                <a:solidFill>
                  <a:schemeClr val="bg1"/>
                </a:solidFill>
                <a:latin typeface="Cambria"/>
                <a:cs typeface="Cambria"/>
              </a:rPr>
              <a:t> DELETE FROM MASTER SLIDE IF N/A</a:t>
            </a:r>
            <a:endParaRPr lang="en-US" sz="1200" b="0" i="0" dirty="0">
              <a:solidFill>
                <a:schemeClr val="bg1"/>
              </a:solidFill>
              <a:latin typeface="Cambria"/>
              <a:cs typeface="Cambria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871298" y="2140561"/>
            <a:ext cx="8272702" cy="1334281"/>
          </a:xfrm>
        </p:spPr>
        <p:txBody>
          <a:bodyPr/>
          <a:lstStyle>
            <a:lvl1pPr algn="l">
              <a:lnSpc>
                <a:spcPct val="8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br>
              <a:rPr lang="en-US" dirty="0"/>
            </a:br>
            <a:r>
              <a:rPr lang="en-US" dirty="0"/>
              <a:t>With Two Lines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71299" y="3560129"/>
            <a:ext cx="8681355" cy="581025"/>
          </a:xfrm>
        </p:spPr>
        <p:txBody>
          <a:bodyPr rtlCol="0">
            <a:noAutofit/>
          </a:bodyPr>
          <a:lstStyle>
            <a:lvl1pPr marL="0" indent="0" algn="l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j-ea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Presentation Subtitle</a:t>
            </a:r>
          </a:p>
        </p:txBody>
      </p:sp>
    </p:spTree>
    <p:extLst>
      <p:ext uri="{BB962C8B-B14F-4D97-AF65-F5344CB8AC3E}">
        <p14:creationId xmlns:p14="http://schemas.microsoft.com/office/powerpoint/2010/main" val="28494261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>
            <a:spLocks noGrp="1"/>
          </p:cNvSpPr>
          <p:nvPr>
            <p:ph type="title"/>
          </p:nvPr>
        </p:nvSpPr>
        <p:spPr bwMode="auto">
          <a:xfrm>
            <a:off x="289956" y="893853"/>
            <a:ext cx="8574644" cy="837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251538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275601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idx="1"/>
          </p:nvPr>
        </p:nvSpPr>
        <p:spPr bwMode="auto">
          <a:xfrm>
            <a:off x="692150" y="1475176"/>
            <a:ext cx="7734300" cy="32555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Placeholder 1"/>
          <p:cNvSpPr>
            <a:spLocks noGrp="1"/>
          </p:cNvSpPr>
          <p:nvPr>
            <p:ph type="title"/>
          </p:nvPr>
        </p:nvSpPr>
        <p:spPr bwMode="auto">
          <a:xfrm>
            <a:off x="289956" y="620803"/>
            <a:ext cx="8564088" cy="837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3B4BD7A-95A1-4B44-AF40-6512C5E8CA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49262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935F6298-3495-4A05-8EAC-0E99A861C3D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2785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2150" y="1869547"/>
            <a:ext cx="7727950" cy="2810403"/>
          </a:xfrm>
        </p:spPr>
        <p:txBody>
          <a:bodyPr>
            <a:normAutofit/>
          </a:bodyPr>
          <a:lstStyle>
            <a:lvl1pPr>
              <a:defRPr sz="1800">
                <a:latin typeface="Cambria"/>
                <a:cs typeface="Cambria"/>
              </a:defRPr>
            </a:lvl1pPr>
            <a:lvl2pPr>
              <a:defRPr sz="1800">
                <a:latin typeface="Cambria"/>
                <a:cs typeface="Cambria"/>
              </a:defRPr>
            </a:lvl2pPr>
            <a:lvl3pPr>
              <a:defRPr sz="1800">
                <a:latin typeface="Cambria"/>
                <a:cs typeface="Cambria"/>
              </a:defRPr>
            </a:lvl3pPr>
            <a:lvl4pPr>
              <a:defRPr sz="1800">
                <a:latin typeface="Cambria"/>
                <a:cs typeface="Cambria"/>
              </a:defRPr>
            </a:lvl4pPr>
            <a:lvl5pPr>
              <a:defRPr sz="1800">
                <a:latin typeface="Cambria"/>
                <a:cs typeface="Cambria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0"/>
          </p:nvPr>
        </p:nvSpPr>
        <p:spPr>
          <a:xfrm>
            <a:off x="293821" y="1227240"/>
            <a:ext cx="8556357" cy="581025"/>
          </a:xfrm>
        </p:spPr>
        <p:txBody>
          <a:bodyPr rtlCol="0">
            <a:noAutofit/>
          </a:bodyPr>
          <a:lstStyle>
            <a:lvl1pPr marL="0" indent="0" algn="ctr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Arial"/>
                <a:ea typeface="+mj-ea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itle Placeholder 1"/>
          <p:cNvSpPr>
            <a:spLocks noGrp="1"/>
          </p:cNvSpPr>
          <p:nvPr>
            <p:ph type="title"/>
          </p:nvPr>
        </p:nvSpPr>
        <p:spPr bwMode="auto">
          <a:xfrm>
            <a:off x="289955" y="620803"/>
            <a:ext cx="8560223" cy="837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3CA7A9-87DA-49F1-BB22-886C168458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49262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935F6298-3495-4A05-8EAC-0E99A861C3D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85732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3871" y="2310792"/>
            <a:ext cx="3657600" cy="2268251"/>
          </a:xfrm>
        </p:spPr>
        <p:txBody>
          <a:bodyPr>
            <a:normAutofit/>
          </a:bodyPr>
          <a:lstStyle>
            <a:lvl1pPr>
              <a:defRPr sz="1800">
                <a:latin typeface="Cambria"/>
                <a:cs typeface="Cambria"/>
              </a:defRPr>
            </a:lvl1pPr>
            <a:lvl2pPr>
              <a:defRPr sz="1800">
                <a:latin typeface="Cambria"/>
                <a:cs typeface="Cambria"/>
              </a:defRPr>
            </a:lvl2pPr>
            <a:lvl3pPr>
              <a:defRPr sz="1800">
                <a:latin typeface="Cambria"/>
                <a:cs typeface="Cambria"/>
              </a:defRPr>
            </a:lvl3pPr>
            <a:lvl4pPr>
              <a:defRPr sz="1800">
                <a:latin typeface="Cambria"/>
                <a:cs typeface="Cambria"/>
              </a:defRPr>
            </a:lvl4pPr>
            <a:lvl5pPr>
              <a:defRPr sz="1800">
                <a:latin typeface="Cambria"/>
                <a:cs typeface="Cambria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61308" y="2310792"/>
            <a:ext cx="3657600" cy="2268251"/>
          </a:xfrm>
        </p:spPr>
        <p:txBody>
          <a:bodyPr>
            <a:normAutofit/>
          </a:bodyPr>
          <a:lstStyle>
            <a:lvl1pPr>
              <a:defRPr sz="1800" b="0" i="0">
                <a:latin typeface="Cambria"/>
                <a:cs typeface="Cambria"/>
              </a:defRPr>
            </a:lvl1pPr>
            <a:lvl2pPr>
              <a:defRPr sz="1800">
                <a:latin typeface="Cambria"/>
                <a:cs typeface="Cambria"/>
              </a:defRPr>
            </a:lvl2pPr>
            <a:lvl3pPr>
              <a:defRPr sz="1800">
                <a:latin typeface="Cambria"/>
                <a:cs typeface="Cambria"/>
              </a:defRPr>
            </a:lvl3pPr>
            <a:lvl4pPr>
              <a:defRPr sz="1800">
                <a:latin typeface="Cambria"/>
                <a:cs typeface="Cambria"/>
              </a:defRPr>
            </a:lvl4pPr>
            <a:lvl5pPr>
              <a:defRPr sz="1800">
                <a:latin typeface="Cambria"/>
                <a:cs typeface="Cambria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3871" y="2028404"/>
            <a:ext cx="3657600" cy="242047"/>
          </a:xfrm>
          <a:prstGeom prst="rect">
            <a:avLst/>
          </a:prstGeom>
          <a:solidFill>
            <a:schemeClr val="accent3"/>
          </a:solidFill>
        </p:spPr>
        <p:txBody>
          <a:bodyPr tIns="0" bIns="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600" b="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61308" y="2028404"/>
            <a:ext cx="3657600" cy="242047"/>
          </a:xfrm>
          <a:prstGeom prst="rect">
            <a:avLst/>
          </a:prstGeom>
          <a:solidFill>
            <a:schemeClr val="accent3"/>
          </a:solidFill>
        </p:spPr>
        <p:txBody>
          <a:bodyPr tIns="0" bIns="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600" b="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0"/>
          </p:nvPr>
        </p:nvSpPr>
        <p:spPr>
          <a:xfrm>
            <a:off x="293821" y="1227240"/>
            <a:ext cx="8556357" cy="581025"/>
          </a:xfrm>
        </p:spPr>
        <p:txBody>
          <a:bodyPr rtlCol="0">
            <a:noAutofit/>
          </a:bodyPr>
          <a:lstStyle>
            <a:lvl1pPr marL="0" indent="0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Arial"/>
                <a:ea typeface="+mj-ea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 bwMode="auto">
          <a:xfrm>
            <a:off x="289955" y="620803"/>
            <a:ext cx="8560223" cy="837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0038F20-CC9D-405A-AFBF-E8F86C9F514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049262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935F6298-3495-4A05-8EAC-0E99A861C3D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8111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762"/>
            <a:ext cx="9141291" cy="51419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B1300D9-494A-0247-AA2A-551E518BA0A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2709" y="1524"/>
            <a:ext cx="9141290" cy="5141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779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10"/>
          <a:srcRect t="-5" b="85"/>
          <a:stretch/>
        </p:blipFill>
        <p:spPr>
          <a:xfrm>
            <a:off x="0" y="0"/>
            <a:ext cx="9144000" cy="5138928"/>
          </a:xfrm>
          <a:prstGeom prst="rect">
            <a:avLst/>
          </a:prstGeom>
        </p:spPr>
      </p:pic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289956" y="893853"/>
            <a:ext cx="7556500" cy="837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289956" y="1722826"/>
            <a:ext cx="7556500" cy="31087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D8625F-7634-4AF9-A34D-3493E8C020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5F6298-3495-4A05-8EAC-0E99A861C3DA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87" r:id="rId1"/>
    <p:sldLayoutId id="2147484289" r:id="rId2"/>
    <p:sldLayoutId id="2147484286" r:id="rId3"/>
    <p:sldLayoutId id="2147484285" r:id="rId4"/>
    <p:sldLayoutId id="2147484267" r:id="rId5"/>
    <p:sldLayoutId id="2147484269" r:id="rId6"/>
    <p:sldLayoutId id="2147484270" r:id="rId7"/>
    <p:sldLayoutId id="2147484265" r:id="rId8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b="0" kern="1200">
          <a:solidFill>
            <a:schemeClr val="bg1"/>
          </a:solidFill>
          <a:latin typeface="Arial"/>
          <a:ea typeface="MS PGothic" panose="020B0600070205080204" pitchFamily="34" charset="-128"/>
          <a:cs typeface="Arial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Rockwell" charset="0"/>
          <a:ea typeface="MS PGothic" panose="020B0600070205080204" pitchFamily="34" charset="-128"/>
          <a:cs typeface="MS PGothic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Rockwell" charset="0"/>
          <a:ea typeface="MS PGothic" panose="020B0600070205080204" pitchFamily="34" charset="-128"/>
          <a:cs typeface="MS PGothic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Rockwell" charset="0"/>
          <a:ea typeface="MS PGothic" panose="020B0600070205080204" pitchFamily="34" charset="-128"/>
          <a:cs typeface="MS PGothic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Rockwell" charset="0"/>
          <a:ea typeface="MS PGothic" panose="020B0600070205080204" pitchFamily="34" charset="-128"/>
          <a:cs typeface="MS PGothic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accent2"/>
          </a:solidFill>
          <a:latin typeface="Rockwell" charset="0"/>
          <a:ea typeface="ＭＳ Ｐゴシック" charset="0"/>
          <a:cs typeface="ＭＳ Ｐゴシック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accent2"/>
          </a:solidFill>
          <a:latin typeface="Rockwell" charset="0"/>
          <a:ea typeface="ＭＳ Ｐゴシック" charset="0"/>
          <a:cs typeface="ＭＳ Ｐゴシック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accent2"/>
          </a:solidFill>
          <a:latin typeface="Rockwell" charset="0"/>
          <a:ea typeface="ＭＳ Ｐゴシック" charset="0"/>
          <a:cs typeface="ＭＳ Ｐゴシック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accent2"/>
          </a:solidFill>
          <a:latin typeface="Rockwell" charset="0"/>
          <a:ea typeface="ＭＳ Ｐゴシック" charset="0"/>
          <a:cs typeface="ＭＳ Ｐゴシック" charset="0"/>
        </a:defRPr>
      </a:lvl9pPr>
    </p:titleStyle>
    <p:bodyStyle>
      <a:lvl1pPr marL="228600" indent="-228600" algn="l" rtl="0" eaLnBrk="0" fontAlgn="base" hangingPunct="0">
        <a:spcBef>
          <a:spcPts val="2000"/>
        </a:spcBef>
        <a:spcAft>
          <a:spcPct val="0"/>
        </a:spcAft>
        <a:buClr>
          <a:schemeClr val="accent3">
            <a:lumMod val="60000"/>
            <a:lumOff val="40000"/>
          </a:schemeClr>
        </a:buClr>
        <a:buSzPct val="75000"/>
        <a:buFont typeface="Wingdings" charset="2"/>
        <a:buChar char="n"/>
        <a:defRPr sz="2000" kern="1200">
          <a:solidFill>
            <a:schemeClr val="bg1"/>
          </a:solidFill>
          <a:latin typeface="Cambria"/>
          <a:ea typeface="MS PGothic" panose="020B0600070205080204" pitchFamily="34" charset="-128"/>
          <a:cs typeface="Cambria"/>
        </a:defRPr>
      </a:lvl1pPr>
      <a:lvl2pPr marL="457200" indent="-228600" algn="l" rtl="0" eaLnBrk="0" fontAlgn="base" hangingPunct="0">
        <a:spcBef>
          <a:spcPts val="600"/>
        </a:spcBef>
        <a:spcAft>
          <a:spcPct val="0"/>
        </a:spcAft>
        <a:buClr>
          <a:schemeClr val="accent3"/>
        </a:buClr>
        <a:buSzPct val="75000"/>
        <a:buFont typeface="Wingdings" charset="2"/>
        <a:buChar char="n"/>
        <a:defRPr kern="1200">
          <a:solidFill>
            <a:schemeClr val="bg1"/>
          </a:solidFill>
          <a:latin typeface="Cambria"/>
          <a:ea typeface="MS PGothic" panose="020B0600070205080204" pitchFamily="34" charset="-128"/>
          <a:cs typeface="Cambria"/>
        </a:defRPr>
      </a:lvl2pPr>
      <a:lvl3pPr marL="685800" indent="-228600" algn="l" rtl="0" eaLnBrk="0" fontAlgn="base" hangingPunct="0">
        <a:spcBef>
          <a:spcPts val="600"/>
        </a:spcBef>
        <a:spcAft>
          <a:spcPct val="0"/>
        </a:spcAft>
        <a:buClr>
          <a:schemeClr val="accent3">
            <a:lumMod val="60000"/>
            <a:lumOff val="40000"/>
          </a:schemeClr>
        </a:buClr>
        <a:buSzPct val="75000"/>
        <a:buFont typeface="Wingdings" charset="2"/>
        <a:buChar char="n"/>
        <a:defRPr kern="1200">
          <a:solidFill>
            <a:schemeClr val="bg1"/>
          </a:solidFill>
          <a:latin typeface="Cambria"/>
          <a:ea typeface="MS PGothic" panose="020B0600070205080204" pitchFamily="34" charset="-128"/>
          <a:cs typeface="Cambria"/>
        </a:defRPr>
      </a:lvl3pPr>
      <a:lvl4pPr marL="914400" indent="-228600" algn="l" rtl="0" eaLnBrk="0" fontAlgn="base" hangingPunct="0">
        <a:spcBef>
          <a:spcPts val="600"/>
        </a:spcBef>
        <a:spcAft>
          <a:spcPct val="0"/>
        </a:spcAft>
        <a:buClr>
          <a:schemeClr val="accent3"/>
        </a:buClr>
        <a:buSzPct val="75000"/>
        <a:buFont typeface="Wingdings" charset="2"/>
        <a:buChar char="n"/>
        <a:defRPr kern="1200">
          <a:solidFill>
            <a:schemeClr val="bg1"/>
          </a:solidFill>
          <a:latin typeface="Cambria"/>
          <a:ea typeface="MS PGothic" panose="020B0600070205080204" pitchFamily="34" charset="-128"/>
          <a:cs typeface="Cambria"/>
        </a:defRPr>
      </a:lvl4pPr>
      <a:lvl5pPr marL="1143000" indent="-228600" algn="l" rtl="0" eaLnBrk="0" fontAlgn="base" hangingPunct="0">
        <a:spcBef>
          <a:spcPts val="600"/>
        </a:spcBef>
        <a:spcAft>
          <a:spcPct val="0"/>
        </a:spcAft>
        <a:buClr>
          <a:schemeClr val="accent3">
            <a:lumMod val="60000"/>
            <a:lumOff val="40000"/>
          </a:schemeClr>
        </a:buClr>
        <a:buSzPct val="75000"/>
        <a:buFont typeface="Wingdings" charset="2"/>
        <a:buChar char="n"/>
        <a:defRPr kern="1200">
          <a:solidFill>
            <a:schemeClr val="bg1"/>
          </a:solidFill>
          <a:latin typeface="Cambria"/>
          <a:ea typeface="MS PGothic" panose="020B0600070205080204" pitchFamily="34" charset="-128"/>
          <a:cs typeface="Cambria"/>
        </a:defRPr>
      </a:lvl5pPr>
      <a:lvl6pPr marL="1377950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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1603375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1830388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057400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itchFamily="2" charset="2"/>
        <a:buChar char=""/>
        <a:defRPr lang="en-US" sz="1800" kern="1200" baseline="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71298" y="1603022"/>
            <a:ext cx="8272702" cy="808067"/>
          </a:xfrm>
        </p:spPr>
        <p:txBody>
          <a:bodyPr/>
          <a:lstStyle/>
          <a:p>
            <a:r>
              <a:rPr lang="en-US" dirty="0"/>
              <a:t>Advanced Program Control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>
          <a:xfrm>
            <a:off x="871300" y="2310030"/>
            <a:ext cx="7038666" cy="656892"/>
          </a:xfrm>
        </p:spPr>
        <p:txBody>
          <a:bodyPr/>
          <a:lstStyle/>
          <a:p>
            <a:r>
              <a:rPr lang="en-US" dirty="0"/>
              <a:t>Exceptions, Variadic Functions, and Modules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576F0E1E-83DE-41D2-A9CD-5510D4D1EB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85444" y="2411089"/>
            <a:ext cx="3012848" cy="1807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1569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B12DCFF-BFAC-44CE-9182-8481D46712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061242"/>
            <a:ext cx="9144000" cy="484346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Python uses the try-catch model of exception handling.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44AC359-95B1-4AC8-8890-3CD84D6AE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956" y="502589"/>
            <a:ext cx="8555870" cy="639485"/>
          </a:xfrm>
        </p:spPr>
        <p:txBody>
          <a:bodyPr/>
          <a:lstStyle/>
          <a:p>
            <a:pPr algn="ctr"/>
            <a:r>
              <a:rPr lang="en-US" dirty="0"/>
              <a:t>Exception Handling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8121FD-2E9C-4AA3-82C0-504FC0FA0B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5F6298-3495-4A05-8EAC-0E99A861C3DA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727F51-530D-4656-B50D-56A34001A2B1}"/>
              </a:ext>
            </a:extLst>
          </p:cNvPr>
          <p:cNvSpPr txBox="1"/>
          <p:nvPr/>
        </p:nvSpPr>
        <p:spPr>
          <a:xfrm>
            <a:off x="1726233" y="1459039"/>
            <a:ext cx="5683316" cy="2677656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print(</a:t>
            </a:r>
            <a:r>
              <a:rPr lang="en-US" sz="1200" dirty="0">
                <a:solidFill>
                  <a:srgbClr val="00FF00"/>
                </a:solidFill>
                <a:latin typeface="Consolas" panose="020B0609020204030204" pitchFamily="49" charset="0"/>
              </a:rPr>
              <a:t>"Welcome to the number guessing game!"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print(</a:t>
            </a:r>
            <a:r>
              <a:rPr lang="en-US" sz="1200" dirty="0">
                <a:solidFill>
                  <a:srgbClr val="00FF00"/>
                </a:solidFill>
                <a:latin typeface="Consolas" panose="020B0609020204030204" pitchFamily="49" charset="0"/>
              </a:rPr>
              <a:t>"Enter your guess: "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end='')</a:t>
            </a:r>
          </a:p>
          <a:p>
            <a:endParaRPr lang="en-US" sz="12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FFFF"/>
                </a:solidFill>
                <a:latin typeface="Consolas" panose="020B0609020204030204" pitchFamily="49" charset="0"/>
              </a:rPr>
              <a:t>try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guess = int(input()) </a:t>
            </a:r>
            <a:r>
              <a:rPr lang="en-US" sz="1200" dirty="0">
                <a:solidFill>
                  <a:schemeClr val="accent5"/>
                </a:solidFill>
                <a:latin typeface="Consolas" panose="020B0609020204030204" pitchFamily="49" charset="0"/>
              </a:rPr>
              <a:t>#</a:t>
            </a:r>
            <a:r>
              <a:rPr lang="en-US" sz="1200" dirty="0">
                <a:solidFill>
                  <a:schemeClr val="accent4"/>
                </a:solidFill>
                <a:latin typeface="Consolas" panose="020B0609020204030204" pitchFamily="49" charset="0"/>
              </a:rPr>
              <a:t> Typecast input</a:t>
            </a:r>
            <a:endParaRPr lang="en-US" sz="12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sz="1200" dirty="0">
                <a:solidFill>
                  <a:srgbClr val="00FFFF"/>
                </a:solidFill>
                <a:latin typeface="Consolas" panose="020B0609020204030204" pitchFamily="49" charset="0"/>
              </a:rPr>
              <a:t>if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guess == 42:</a:t>
            </a: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    print(</a:t>
            </a:r>
            <a:r>
              <a:rPr lang="en-US" sz="1200" dirty="0">
                <a:solidFill>
                  <a:srgbClr val="00FF00"/>
                </a:solidFill>
                <a:latin typeface="Consolas" panose="020B0609020204030204" pitchFamily="49" charset="0"/>
              </a:rPr>
              <a:t>"Brilliant guess!"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sz="1200" dirty="0">
                <a:solidFill>
                  <a:srgbClr val="00FFFF"/>
                </a:solidFill>
                <a:latin typeface="Consolas" panose="020B0609020204030204" pitchFamily="49" charset="0"/>
              </a:rPr>
              <a:t>else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    print(</a:t>
            </a:r>
            <a:r>
              <a:rPr lang="en-US" sz="1200" dirty="0">
                <a:solidFill>
                  <a:srgbClr val="00FF00"/>
                </a:solidFill>
                <a:latin typeface="Consolas" panose="020B0609020204030204" pitchFamily="49" charset="0"/>
              </a:rPr>
              <a:t>"Better luck next time."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endParaRPr lang="en-US" sz="12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FFFF"/>
                </a:solidFill>
                <a:latin typeface="Consolas" panose="020B0609020204030204" pitchFamily="49" charset="0"/>
              </a:rPr>
              <a:t>except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ValueError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FFFF"/>
                </a:solidFill>
                <a:latin typeface="Consolas" panose="020B0609020204030204" pitchFamily="49" charset="0"/>
              </a:rPr>
              <a:t>as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error: </a:t>
            </a: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print(</a:t>
            </a:r>
            <a:r>
              <a:rPr lang="en-US" sz="1200" dirty="0">
                <a:solidFill>
                  <a:srgbClr val="00FF00"/>
                </a:solidFill>
                <a:latin typeface="Consolas" panose="020B0609020204030204" pitchFamily="49" charset="0"/>
              </a:rPr>
              <a:t>"Caught </a:t>
            </a:r>
            <a:r>
              <a:rPr lang="en-US" sz="1200" dirty="0" err="1">
                <a:solidFill>
                  <a:srgbClr val="00FF00"/>
                </a:solidFill>
                <a:latin typeface="Consolas" panose="020B0609020204030204" pitchFamily="49" charset="0"/>
              </a:rPr>
              <a:t>ValueError</a:t>
            </a:r>
            <a:r>
              <a:rPr lang="en-US" sz="1200" dirty="0">
                <a:solidFill>
                  <a:srgbClr val="00FF00"/>
                </a:solidFill>
                <a:latin typeface="Consolas" panose="020B0609020204030204" pitchFamily="49" charset="0"/>
              </a:rPr>
              <a:t>:"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str(error))</a:t>
            </a:r>
          </a:p>
          <a:p>
            <a:r>
              <a:rPr lang="en-US" sz="1200" dirty="0">
                <a:solidFill>
                  <a:srgbClr val="00FFFF"/>
                </a:solidFill>
                <a:latin typeface="Consolas" panose="020B0609020204030204" pitchFamily="49" charset="0"/>
              </a:rPr>
              <a:t>except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Exception </a:t>
            </a:r>
            <a:r>
              <a:rPr lang="en-US" sz="1200" dirty="0">
                <a:solidFill>
                  <a:srgbClr val="00FFFF"/>
                </a:solidFill>
                <a:latin typeface="Consolas" panose="020B0609020204030204" pitchFamily="49" charset="0"/>
              </a:rPr>
              <a:t>as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error:</a:t>
            </a: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print(</a:t>
            </a:r>
            <a:r>
              <a:rPr lang="en-US" sz="1200" dirty="0">
                <a:solidFill>
                  <a:srgbClr val="00FF00"/>
                </a:solidFill>
                <a:latin typeface="Consolas" panose="020B0609020204030204" pitchFamily="49" charset="0"/>
              </a:rPr>
              <a:t>"Caught unknown error:"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str(error))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17FEC7D-66F6-4726-A8C4-ADEE05C37A72}"/>
              </a:ext>
            </a:extLst>
          </p:cNvPr>
          <p:cNvSpPr txBox="1"/>
          <p:nvPr/>
        </p:nvSpPr>
        <p:spPr>
          <a:xfrm>
            <a:off x="1726234" y="4176977"/>
            <a:ext cx="5683315" cy="646331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Welcome to the number guessing game!</a:t>
            </a: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Enter your guess:</a:t>
            </a:r>
          </a:p>
          <a:p>
            <a:r>
              <a:rPr lang="en-US" sz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Caught </a:t>
            </a:r>
            <a:r>
              <a:rPr lang="en-US" sz="1200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ValueError</a:t>
            </a:r>
            <a:r>
              <a:rPr lang="en-US" sz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: invalid literal for int() with base 10: 'Four'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4DCD33-7A42-431D-8E1B-4F9132A69D2B}"/>
              </a:ext>
            </a:extLst>
          </p:cNvPr>
          <p:cNvSpPr/>
          <p:nvPr/>
        </p:nvSpPr>
        <p:spPr>
          <a:xfrm>
            <a:off x="3241447" y="4357361"/>
            <a:ext cx="52450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Four</a:t>
            </a:r>
          </a:p>
        </p:txBody>
      </p:sp>
    </p:spTree>
    <p:extLst>
      <p:ext uri="{BB962C8B-B14F-4D97-AF65-F5344CB8AC3E}">
        <p14:creationId xmlns:p14="http://schemas.microsoft.com/office/powerpoint/2010/main" val="3692322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5DEB173-E8E4-424F-9261-B060BFDDA9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384" y="896871"/>
            <a:ext cx="8233232" cy="411579"/>
          </a:xfrm>
        </p:spPr>
        <p:txBody>
          <a:bodyPr/>
          <a:lstStyle/>
          <a:p>
            <a:pPr marL="0" indent="0" algn="ctr">
              <a:spcBef>
                <a:spcPts val="1200"/>
              </a:spcBef>
              <a:buNone/>
            </a:pPr>
            <a:r>
              <a:rPr lang="en-US" dirty="0"/>
              <a:t>Functions are </a:t>
            </a:r>
            <a:r>
              <a:rPr lang="en-US" u="sng" dirty="0"/>
              <a:t>first class objects</a:t>
            </a:r>
            <a:r>
              <a:rPr lang="en-US" dirty="0"/>
              <a:t> in Python: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CA5D3CB-FB97-44DC-B532-300FE5090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835" y="342064"/>
            <a:ext cx="8126330" cy="584409"/>
          </a:xfrm>
        </p:spPr>
        <p:txBody>
          <a:bodyPr/>
          <a:lstStyle/>
          <a:p>
            <a:pPr algn="ctr"/>
            <a:r>
              <a:rPr lang="en-US" dirty="0"/>
              <a:t>Function Type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1F77AB-778A-4599-B0A2-FEDC90CE3E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5F6298-3495-4A05-8EAC-0E99A861C3DA}" type="slidenum">
              <a:rPr lang="en-US" smtClean="0"/>
              <a:t>3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3126B54-DD47-4723-A51C-1644E930CA2E}"/>
              </a:ext>
            </a:extLst>
          </p:cNvPr>
          <p:cNvSpPr txBox="1"/>
          <p:nvPr/>
        </p:nvSpPr>
        <p:spPr>
          <a:xfrm>
            <a:off x="1960881" y="1295810"/>
            <a:ext cx="5222237" cy="3308598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users = [[</a:t>
            </a:r>
            <a:r>
              <a:rPr lang="en-US" sz="1100" dirty="0">
                <a:solidFill>
                  <a:srgbClr val="00FF00"/>
                </a:solidFill>
                <a:latin typeface="Consolas" panose="020B0609020204030204" pitchFamily="49" charset="0"/>
              </a:rPr>
              <a:t>"Rob"</a:t>
            </a:r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25, </a:t>
            </a:r>
            <a:r>
              <a:rPr lang="en-US" sz="1100" dirty="0">
                <a:solidFill>
                  <a:srgbClr val="00FF00"/>
                </a:solidFill>
                <a:latin typeface="Consolas" panose="020B0609020204030204" pitchFamily="49" charset="0"/>
              </a:rPr>
              <a:t>"English"</a:t>
            </a:r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], [</a:t>
            </a:r>
            <a:r>
              <a:rPr lang="en-US" sz="1100" dirty="0">
                <a:solidFill>
                  <a:srgbClr val="00FF00"/>
                </a:solidFill>
                <a:latin typeface="Consolas" panose="020B0609020204030204" pitchFamily="49" charset="0"/>
              </a:rPr>
              <a:t>"Jane"</a:t>
            </a:r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27, </a:t>
            </a:r>
            <a:r>
              <a:rPr lang="en-US" sz="1100" dirty="0">
                <a:solidFill>
                  <a:srgbClr val="00FF00"/>
                </a:solidFill>
                <a:latin typeface="Consolas" panose="020B0609020204030204" pitchFamily="49" charset="0"/>
              </a:rPr>
              <a:t>"Spanish"</a:t>
            </a:r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]]</a:t>
            </a:r>
          </a:p>
          <a:p>
            <a:endParaRPr lang="en-US" sz="1100" dirty="0">
              <a:solidFill>
                <a:srgbClr val="00FFFF"/>
              </a:solidFill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rgbClr val="00FFFF"/>
                </a:solidFill>
                <a:latin typeface="Consolas" panose="020B0609020204030204" pitchFamily="49" charset="0"/>
              </a:rPr>
              <a:t>def </a:t>
            </a:r>
            <a:r>
              <a:rPr lang="en-US" sz="1100" b="1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compare_no_case</a:t>
            </a:r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1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lhs</a:t>
            </a:r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11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rhs</a:t>
            </a:r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return </a:t>
            </a:r>
            <a:r>
              <a:rPr lang="en-US" sz="11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lhs.lower</a:t>
            </a:r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() == </a:t>
            </a:r>
            <a:r>
              <a:rPr lang="en-US" sz="11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rhs.lower</a:t>
            </a:r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()</a:t>
            </a:r>
          </a:p>
          <a:p>
            <a:endParaRPr lang="en-US" sz="1100" dirty="0">
              <a:solidFill>
                <a:srgbClr val="00FFFF"/>
              </a:solidFill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rgbClr val="00FFFF"/>
                </a:solidFill>
                <a:latin typeface="Consolas" panose="020B0609020204030204" pitchFamily="49" charset="0"/>
              </a:rPr>
              <a:t>def</a:t>
            </a:r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100" b="1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find_user</a:t>
            </a:r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1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userlist</a:t>
            </a:r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username, </a:t>
            </a:r>
            <a:r>
              <a:rPr lang="en-US" sz="11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cmp</a:t>
            </a:r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sz="11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str.__eq</a:t>
            </a:r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__):</a:t>
            </a:r>
          </a:p>
          <a:p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sz="11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namelist</a:t>
            </a:r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= list(zip(*users))[0]</a:t>
            </a:r>
            <a:r>
              <a:rPr lang="en-US" sz="1100" dirty="0">
                <a:solidFill>
                  <a:schemeClr val="accent5"/>
                </a:solidFill>
                <a:latin typeface="Consolas" panose="020B0609020204030204" pitchFamily="49" charset="0"/>
              </a:rPr>
              <a:t> #</a:t>
            </a:r>
            <a:r>
              <a:rPr lang="en-US" sz="1100" dirty="0">
                <a:solidFill>
                  <a:schemeClr val="accent4"/>
                </a:solidFill>
                <a:latin typeface="Consolas" panose="020B0609020204030204" pitchFamily="49" charset="0"/>
              </a:rPr>
              <a:t> zip(users[0], users[1], …)</a:t>
            </a:r>
            <a:endParaRPr lang="en-US" sz="11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sz="1100" dirty="0">
                <a:solidFill>
                  <a:srgbClr val="00FFFF"/>
                </a:solidFill>
                <a:latin typeface="Consolas" panose="020B0609020204030204" pitchFamily="49" charset="0"/>
              </a:rPr>
              <a:t>for</a:t>
            </a:r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index, entry </a:t>
            </a:r>
            <a:r>
              <a:rPr lang="en-US" sz="1100" dirty="0">
                <a:solidFill>
                  <a:srgbClr val="00FFFF"/>
                </a:solidFill>
                <a:latin typeface="Consolas" panose="020B0609020204030204" pitchFamily="49" charset="0"/>
              </a:rPr>
              <a:t>in</a:t>
            </a:r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enumerate(</a:t>
            </a:r>
            <a:r>
              <a:rPr lang="en-US" sz="11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namelist</a:t>
            </a:r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    </a:t>
            </a:r>
            <a:r>
              <a:rPr lang="en-US" sz="1100" dirty="0">
                <a:solidFill>
                  <a:srgbClr val="00FFFF"/>
                </a:solidFill>
                <a:latin typeface="Consolas" panose="020B0609020204030204" pitchFamily="49" charset="0"/>
              </a:rPr>
              <a:t>if</a:t>
            </a:r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cmp</a:t>
            </a:r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(entry, username):</a:t>
            </a:r>
          </a:p>
          <a:p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        return index, </a:t>
            </a:r>
            <a:r>
              <a:rPr lang="en-US" sz="11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userlist</a:t>
            </a:r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[index]</a:t>
            </a:r>
          </a:p>
          <a:p>
            <a:endParaRPr lang="en-US" sz="11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return </a:t>
            </a:r>
            <a:r>
              <a:rPr lang="en-US" sz="1100" dirty="0">
                <a:solidFill>
                  <a:srgbClr val="FF00FF"/>
                </a:solidFill>
                <a:latin typeface="Consolas" panose="020B0609020204030204" pitchFamily="49" charset="0"/>
              </a:rPr>
              <a:t>None</a:t>
            </a:r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</a:t>
            </a:r>
            <a:r>
              <a:rPr lang="en-US" sz="1100" dirty="0">
                <a:solidFill>
                  <a:srgbClr val="FF00FF"/>
                </a:solidFill>
                <a:latin typeface="Consolas" panose="020B0609020204030204" pitchFamily="49" charset="0"/>
              </a:rPr>
              <a:t> None </a:t>
            </a:r>
            <a:r>
              <a:rPr lang="en-US" sz="1100" dirty="0">
                <a:solidFill>
                  <a:schemeClr val="accent5"/>
                </a:solidFill>
                <a:latin typeface="Consolas" panose="020B0609020204030204" pitchFamily="49" charset="0"/>
              </a:rPr>
              <a:t>#</a:t>
            </a:r>
            <a:r>
              <a:rPr lang="en-US" sz="1100" dirty="0">
                <a:solidFill>
                  <a:schemeClr val="accent4"/>
                </a:solidFill>
                <a:latin typeface="Consolas" panose="020B0609020204030204" pitchFamily="49" charset="0"/>
              </a:rPr>
              <a:t> If user wasn’t found, return None.</a:t>
            </a:r>
            <a:endParaRPr lang="en-US" sz="1100" dirty="0">
              <a:solidFill>
                <a:srgbClr val="FF00FF"/>
              </a:solidFill>
              <a:latin typeface="Consolas" panose="020B0609020204030204" pitchFamily="49" charset="0"/>
            </a:endParaRPr>
          </a:p>
          <a:p>
            <a:endParaRPr lang="en-US" sz="11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endParaRPr lang="en-US" sz="11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index, user = </a:t>
            </a:r>
            <a:r>
              <a:rPr lang="en-US" sz="11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find_user</a:t>
            </a:r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(users, </a:t>
            </a:r>
            <a:r>
              <a:rPr lang="en-US" sz="1100" dirty="0">
                <a:solidFill>
                  <a:srgbClr val="00FF00"/>
                </a:solidFill>
                <a:latin typeface="Consolas" panose="020B0609020204030204" pitchFamily="49" charset="0"/>
              </a:rPr>
              <a:t>"jane"</a:t>
            </a:r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11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compare_no_case</a:t>
            </a:r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if index:</a:t>
            </a:r>
          </a:p>
          <a:p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print(user[0], </a:t>
            </a:r>
            <a:r>
              <a:rPr lang="en-US" sz="1100" dirty="0">
                <a:solidFill>
                  <a:srgbClr val="00FF00"/>
                </a:solidFill>
                <a:latin typeface="Consolas" panose="020B0609020204030204" pitchFamily="49" charset="0"/>
              </a:rPr>
              <a:t>"is"</a:t>
            </a:r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user[1], </a:t>
            </a:r>
            <a:r>
              <a:rPr lang="en-US" sz="1100" dirty="0">
                <a:solidFill>
                  <a:srgbClr val="00FF00"/>
                </a:solidFill>
                <a:latin typeface="Consolas" panose="020B0609020204030204" pitchFamily="49" charset="0"/>
              </a:rPr>
              <a:t>"and speaks"</a:t>
            </a:r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user[2])</a:t>
            </a:r>
          </a:p>
          <a:p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else:</a:t>
            </a:r>
          </a:p>
          <a:p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print("User not found.")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267E67-9240-43EE-A7FD-6C6EE18F144C}"/>
              </a:ext>
            </a:extLst>
          </p:cNvPr>
          <p:cNvSpPr txBox="1"/>
          <p:nvPr/>
        </p:nvSpPr>
        <p:spPr>
          <a:xfrm>
            <a:off x="1960882" y="4624310"/>
            <a:ext cx="5222236" cy="26161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Jane is 27 and speaks Spanish</a:t>
            </a:r>
          </a:p>
        </p:txBody>
      </p:sp>
    </p:spTree>
    <p:extLst>
      <p:ext uri="{BB962C8B-B14F-4D97-AF65-F5344CB8AC3E}">
        <p14:creationId xmlns:p14="http://schemas.microsoft.com/office/powerpoint/2010/main" val="743554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5" grpId="0" animBg="1"/>
      <p:bldP spid="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5DEB173-E8E4-424F-9261-B060BFDDA9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384" y="1258152"/>
            <a:ext cx="8233232" cy="411579"/>
          </a:xfrm>
        </p:spPr>
        <p:txBody>
          <a:bodyPr/>
          <a:lstStyle/>
          <a:p>
            <a:pPr marL="0" indent="0" algn="ctr">
              <a:spcBef>
                <a:spcPts val="1200"/>
              </a:spcBef>
              <a:buNone/>
            </a:pPr>
            <a:r>
              <a:rPr lang="en-US" dirty="0"/>
              <a:t>Python also supports variable arguments and keywords: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CA5D3CB-FB97-44DC-B532-300FE5090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835" y="630028"/>
            <a:ext cx="8126330" cy="584409"/>
          </a:xfrm>
        </p:spPr>
        <p:txBody>
          <a:bodyPr/>
          <a:lstStyle/>
          <a:p>
            <a:pPr algn="ctr"/>
            <a:r>
              <a:rPr lang="en-US" dirty="0"/>
              <a:t>Variable Arguments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1F77AB-778A-4599-B0A2-FEDC90CE3E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5F6298-3495-4A05-8EAC-0E99A861C3DA}" type="slidenum">
              <a:rPr lang="en-US" smtClean="0"/>
              <a:t>4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3126B54-DD47-4723-A51C-1644E930CA2E}"/>
              </a:ext>
            </a:extLst>
          </p:cNvPr>
          <p:cNvSpPr txBox="1"/>
          <p:nvPr/>
        </p:nvSpPr>
        <p:spPr>
          <a:xfrm>
            <a:off x="1052440" y="1720156"/>
            <a:ext cx="7039119" cy="263149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00FFFF"/>
                </a:solidFill>
                <a:latin typeface="Consolas" panose="020B0609020204030204" pitchFamily="49" charset="0"/>
              </a:rPr>
              <a:t>def </a:t>
            </a:r>
            <a:r>
              <a:rPr lang="en-US" sz="1100" b="1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troll_print</a:t>
            </a:r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(name, *</a:t>
            </a:r>
            <a:r>
              <a:rPr lang="en-US" sz="11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arg_list</a:t>
            </a:r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caps=</a:t>
            </a:r>
            <a:r>
              <a:rPr lang="en-US" sz="1100" dirty="0">
                <a:solidFill>
                  <a:srgbClr val="FF00FF"/>
                </a:solidFill>
                <a:latin typeface="Consolas" panose="020B0609020204030204" pitchFamily="49" charset="0"/>
              </a:rPr>
              <a:t>True</a:t>
            </a:r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**keywords):</a:t>
            </a:r>
          </a:p>
          <a:p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period = </a:t>
            </a:r>
            <a:r>
              <a:rPr lang="en-US" sz="11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keywords.pop</a:t>
            </a:r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100" dirty="0">
                <a:solidFill>
                  <a:srgbClr val="00FF00"/>
                </a:solidFill>
                <a:latin typeface="Consolas" panose="020B0609020204030204" pitchFamily="49" charset="0"/>
              </a:rPr>
              <a:t>"period"</a:t>
            </a:r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1100" dirty="0">
                <a:solidFill>
                  <a:srgbClr val="00FF00"/>
                </a:solidFill>
                <a:latin typeface="Consolas" panose="020B0609020204030204" pitchFamily="49" charset="0"/>
              </a:rPr>
              <a:t>"!!!"</a:t>
            </a:r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comma = </a:t>
            </a:r>
            <a:r>
              <a:rPr lang="en-US" sz="11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keywords.pop</a:t>
            </a:r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100" dirty="0">
                <a:solidFill>
                  <a:srgbClr val="00FF00"/>
                </a:solidFill>
                <a:latin typeface="Consolas" panose="020B0609020204030204" pitchFamily="49" charset="0"/>
              </a:rPr>
              <a:t>"comma"</a:t>
            </a:r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1100" dirty="0">
                <a:solidFill>
                  <a:srgbClr val="00FF00"/>
                </a:solidFill>
                <a:latin typeface="Consolas" panose="020B0609020204030204" pitchFamily="49" charset="0"/>
              </a:rPr>
              <a:t>"..."</a:t>
            </a:r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sz="11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new_args</a:t>
            </a:r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= []</a:t>
            </a:r>
          </a:p>
          <a:p>
            <a:endParaRPr lang="en-US" sz="11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sz="1100" dirty="0">
                <a:solidFill>
                  <a:srgbClr val="00FFFF"/>
                </a:solidFill>
                <a:latin typeface="Consolas" panose="020B0609020204030204" pitchFamily="49" charset="0"/>
              </a:rPr>
              <a:t>for</a:t>
            </a:r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entry </a:t>
            </a:r>
            <a:r>
              <a:rPr lang="en-US" sz="1100" dirty="0">
                <a:solidFill>
                  <a:srgbClr val="00FFFF"/>
                </a:solidFill>
                <a:latin typeface="Consolas" panose="020B0609020204030204" pitchFamily="49" charset="0"/>
              </a:rPr>
              <a:t>in</a:t>
            </a:r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arg_list</a:t>
            </a:r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    </a:t>
            </a:r>
            <a:r>
              <a:rPr lang="en-US" sz="1100" dirty="0">
                <a:solidFill>
                  <a:srgbClr val="00FFFF"/>
                </a:solidFill>
                <a:latin typeface="Consolas" panose="020B0609020204030204" pitchFamily="49" charset="0"/>
              </a:rPr>
              <a:t>if</a:t>
            </a:r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caps:</a:t>
            </a:r>
          </a:p>
          <a:p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        entry = </a:t>
            </a:r>
            <a:r>
              <a:rPr lang="en-US" sz="11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entry.upper</a:t>
            </a:r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()</a:t>
            </a:r>
            <a:b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</a:br>
            <a:endParaRPr lang="en-US" sz="11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    </a:t>
            </a:r>
            <a:r>
              <a:rPr lang="en-US" sz="11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new_args.append</a:t>
            </a:r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1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entry.replace</a:t>
            </a:r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100" dirty="0">
                <a:solidFill>
                  <a:srgbClr val="00FF00"/>
                </a:solidFill>
                <a:latin typeface="Consolas" panose="020B0609020204030204" pitchFamily="49" charset="0"/>
              </a:rPr>
              <a:t>"."</a:t>
            </a:r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period).replace(</a:t>
            </a:r>
            <a:r>
              <a:rPr lang="en-US" sz="1100" dirty="0">
                <a:solidFill>
                  <a:srgbClr val="00FF00"/>
                </a:solidFill>
                <a:latin typeface="Consolas" panose="020B0609020204030204" pitchFamily="49" charset="0"/>
              </a:rPr>
              <a:t>","</a:t>
            </a:r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comma))</a:t>
            </a:r>
          </a:p>
          <a:p>
            <a:endParaRPr lang="en-US" sz="11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print(name + </a:t>
            </a:r>
            <a:r>
              <a:rPr lang="en-US" sz="1100" dirty="0">
                <a:solidFill>
                  <a:srgbClr val="00FF00"/>
                </a:solidFill>
                <a:latin typeface="Consolas" panose="020B0609020204030204" pitchFamily="49" charset="0"/>
              </a:rPr>
              <a:t>":"</a:t>
            </a:r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*</a:t>
            </a:r>
            <a:r>
              <a:rPr lang="en-US" sz="11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new_args</a:t>
            </a:r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**keywords)</a:t>
            </a:r>
          </a:p>
          <a:p>
            <a:endParaRPr lang="en-US" sz="11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endParaRPr lang="en-US" sz="11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1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troll_print</a:t>
            </a:r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100" dirty="0">
                <a:solidFill>
                  <a:srgbClr val="00FF00"/>
                </a:solidFill>
                <a:latin typeface="Consolas" panose="020B0609020204030204" pitchFamily="49" charset="0"/>
              </a:rPr>
              <a:t>"Bob"</a:t>
            </a:r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1100" dirty="0">
                <a:solidFill>
                  <a:srgbClr val="00FF00"/>
                </a:solidFill>
                <a:latin typeface="Consolas" panose="020B0609020204030204" pitchFamily="49" charset="0"/>
              </a:rPr>
              <a:t>"Like and share, if you love your country."</a:t>
            </a:r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1100" dirty="0">
                <a:solidFill>
                  <a:srgbClr val="00FF00"/>
                </a:solidFill>
                <a:latin typeface="Consolas" panose="020B0609020204030204" pitchFamily="49" charset="0"/>
              </a:rPr>
              <a:t>"Thanks."</a:t>
            </a:r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11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sep</a:t>
            </a:r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sz="1100" dirty="0">
                <a:solidFill>
                  <a:srgbClr val="00FF00"/>
                </a:solidFill>
                <a:latin typeface="Consolas" panose="020B0609020204030204" pitchFamily="49" charset="0"/>
              </a:rPr>
              <a:t>"--"</a:t>
            </a:r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267E67-9240-43EE-A7FD-6C6EE18F144C}"/>
              </a:ext>
            </a:extLst>
          </p:cNvPr>
          <p:cNvSpPr txBox="1"/>
          <p:nvPr/>
        </p:nvSpPr>
        <p:spPr>
          <a:xfrm>
            <a:off x="1052440" y="4428649"/>
            <a:ext cx="7039121" cy="26161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Bob:--LIKE AND SHARE... IF YOU LOVE YOUR COUNTRY!!!--THANKS!!!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43A8BE-E517-4FA6-9C59-27E2DC3F05C7}"/>
              </a:ext>
            </a:extLst>
          </p:cNvPr>
          <p:cNvSpPr txBox="1"/>
          <p:nvPr/>
        </p:nvSpPr>
        <p:spPr>
          <a:xfrm>
            <a:off x="5455388" y="1720156"/>
            <a:ext cx="2636171" cy="144655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u="sng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Variables</a:t>
            </a:r>
          </a:p>
          <a:p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name = </a:t>
            </a:r>
            <a:r>
              <a:rPr lang="en-US" sz="1100" dirty="0">
                <a:solidFill>
                  <a:srgbClr val="00FF00"/>
                </a:solidFill>
                <a:latin typeface="Consolas" panose="020B0609020204030204" pitchFamily="49" charset="0"/>
              </a:rPr>
              <a:t>"Bob"</a:t>
            </a:r>
          </a:p>
          <a:p>
            <a:r>
              <a:rPr lang="en-US" sz="11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arg_list</a:t>
            </a:r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: [</a:t>
            </a:r>
            <a:r>
              <a:rPr lang="en-US" sz="1100" dirty="0">
                <a:solidFill>
                  <a:srgbClr val="00FF00"/>
                </a:solidFill>
                <a:latin typeface="Consolas" panose="020B0609020204030204" pitchFamily="49" charset="0"/>
              </a:rPr>
              <a:t>"Like…"</a:t>
            </a:r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1100" dirty="0">
                <a:solidFill>
                  <a:srgbClr val="00FF00"/>
                </a:solidFill>
                <a:latin typeface="Consolas" panose="020B0609020204030204" pitchFamily="49" charset="0"/>
              </a:rPr>
              <a:t>"Thanks."</a:t>
            </a:r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caps: True</a:t>
            </a:r>
          </a:p>
          <a:p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keywords: {</a:t>
            </a:r>
            <a:r>
              <a:rPr lang="en-US" sz="1100" dirty="0">
                <a:solidFill>
                  <a:srgbClr val="00FF00"/>
                </a:solidFill>
                <a:latin typeface="Consolas" panose="020B0609020204030204" pitchFamily="49" charset="0"/>
              </a:rPr>
              <a:t>"</a:t>
            </a:r>
            <a:r>
              <a:rPr lang="en-US" sz="1100" dirty="0" err="1">
                <a:solidFill>
                  <a:srgbClr val="00FF00"/>
                </a:solidFill>
                <a:latin typeface="Consolas" panose="020B0609020204030204" pitchFamily="49" charset="0"/>
              </a:rPr>
              <a:t>sep</a:t>
            </a:r>
            <a:r>
              <a:rPr lang="en-US" sz="1100" dirty="0">
                <a:solidFill>
                  <a:srgbClr val="00FF00"/>
                </a:solidFill>
                <a:latin typeface="Consolas" panose="020B0609020204030204" pitchFamily="49" charset="0"/>
              </a:rPr>
              <a:t>"</a:t>
            </a:r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: </a:t>
            </a:r>
            <a:r>
              <a:rPr lang="en-US" sz="1100" dirty="0">
                <a:solidFill>
                  <a:srgbClr val="00FF00"/>
                </a:solidFill>
                <a:latin typeface="Consolas" panose="020B0609020204030204" pitchFamily="49" charset="0"/>
              </a:rPr>
              <a:t>"--"</a:t>
            </a:r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period: </a:t>
            </a:r>
            <a:r>
              <a:rPr lang="en-US" sz="1100" dirty="0">
                <a:solidFill>
                  <a:srgbClr val="00FF00"/>
                </a:solidFill>
                <a:latin typeface="Consolas" panose="020B0609020204030204" pitchFamily="49" charset="0"/>
              </a:rPr>
              <a:t>"!!!"</a:t>
            </a:r>
          </a:p>
          <a:p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comma: </a:t>
            </a:r>
            <a:r>
              <a:rPr lang="en-US" sz="1100" dirty="0">
                <a:solidFill>
                  <a:srgbClr val="00FF00"/>
                </a:solidFill>
                <a:latin typeface="Consolas" panose="020B0609020204030204" pitchFamily="49" charset="0"/>
              </a:rPr>
              <a:t>"..."</a:t>
            </a:r>
          </a:p>
          <a:p>
            <a:r>
              <a:rPr lang="en-US" sz="11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new_args</a:t>
            </a:r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: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524041D-A68C-48F4-94A3-B1157358105E}"/>
              </a:ext>
            </a:extLst>
          </p:cNvPr>
          <p:cNvSpPr/>
          <p:nvPr/>
        </p:nvSpPr>
        <p:spPr>
          <a:xfrm>
            <a:off x="6215588" y="2887588"/>
            <a:ext cx="87716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[</a:t>
            </a:r>
            <a:r>
              <a:rPr lang="en-US" sz="1100" dirty="0">
                <a:solidFill>
                  <a:srgbClr val="00FF00"/>
                </a:solidFill>
                <a:latin typeface="Consolas" panose="020B0609020204030204" pitchFamily="49" charset="0"/>
              </a:rPr>
              <a:t>"LIKE…"</a:t>
            </a:r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</a:t>
            </a:r>
            <a:endParaRPr lang="en-US" sz="11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746368C-C6DA-408C-B3C4-6C9CD469B3C1}"/>
              </a:ext>
            </a:extLst>
          </p:cNvPr>
          <p:cNvSpPr/>
          <p:nvPr/>
        </p:nvSpPr>
        <p:spPr>
          <a:xfrm>
            <a:off x="6976248" y="2887588"/>
            <a:ext cx="110799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solidFill>
                  <a:srgbClr val="00FF00"/>
                </a:solidFill>
                <a:latin typeface="Consolas" panose="020B0609020204030204" pitchFamily="49" charset="0"/>
              </a:rPr>
              <a:t>"THANKS!!!"</a:t>
            </a:r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]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538583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4" grpId="0"/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5DEB173-E8E4-424F-9261-B060BFDDA9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384" y="997871"/>
            <a:ext cx="8233232" cy="411579"/>
          </a:xfrm>
        </p:spPr>
        <p:txBody>
          <a:bodyPr/>
          <a:lstStyle/>
          <a:p>
            <a:pPr marL="0" indent="0" algn="ctr">
              <a:spcBef>
                <a:spcPts val="1200"/>
              </a:spcBef>
              <a:buNone/>
            </a:pPr>
            <a:r>
              <a:rPr lang="en-US" dirty="0"/>
              <a:t>The basic unit for functionality import in python is the </a:t>
            </a:r>
            <a:r>
              <a:rPr lang="en-US" b="1" dirty="0">
                <a:solidFill>
                  <a:srgbClr val="00CC00"/>
                </a:solidFill>
              </a:rPr>
              <a:t>module</a:t>
            </a:r>
            <a:r>
              <a:rPr lang="en-US" dirty="0"/>
              <a:t> class.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CA5D3CB-FB97-44DC-B532-300FE5090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835" y="440474"/>
            <a:ext cx="8126330" cy="584409"/>
          </a:xfrm>
        </p:spPr>
        <p:txBody>
          <a:bodyPr/>
          <a:lstStyle/>
          <a:p>
            <a:pPr algn="ctr"/>
            <a:r>
              <a:rPr lang="en-US" dirty="0"/>
              <a:t>Modules &amp; Importing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1F77AB-778A-4599-B0A2-FEDC90CE3E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5F6298-3495-4A05-8EAC-0E99A861C3DA}" type="slidenum">
              <a:rPr lang="en-US" smtClean="0"/>
              <a:t>5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3126B54-DD47-4723-A51C-1644E930CA2E}"/>
              </a:ext>
            </a:extLst>
          </p:cNvPr>
          <p:cNvSpPr txBox="1"/>
          <p:nvPr/>
        </p:nvSpPr>
        <p:spPr>
          <a:xfrm>
            <a:off x="680420" y="1457738"/>
            <a:ext cx="4617030" cy="1954381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00FFFF"/>
                </a:solidFill>
                <a:latin typeface="Consolas" panose="020B0609020204030204" pitchFamily="49" charset="0"/>
              </a:rPr>
              <a:t>def </a:t>
            </a:r>
            <a:r>
              <a:rPr lang="en-US" sz="1100" b="1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troll_print</a:t>
            </a:r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(name, *</a:t>
            </a:r>
            <a:r>
              <a:rPr lang="en-US" sz="11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arg_list</a:t>
            </a:r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caps=</a:t>
            </a:r>
            <a:r>
              <a:rPr lang="en-US" sz="1100" dirty="0">
                <a:solidFill>
                  <a:srgbClr val="FF00FF"/>
                </a:solidFill>
                <a:latin typeface="Consolas" panose="020B0609020204030204" pitchFamily="49" charset="0"/>
              </a:rPr>
              <a:t>True</a:t>
            </a:r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**keywords):</a:t>
            </a:r>
          </a:p>
          <a:p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pd = </a:t>
            </a:r>
            <a:r>
              <a:rPr lang="en-US" sz="11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keywords.pop</a:t>
            </a:r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100" dirty="0">
                <a:solidFill>
                  <a:srgbClr val="00FF00"/>
                </a:solidFill>
                <a:latin typeface="Consolas" panose="020B0609020204030204" pitchFamily="49" charset="0"/>
              </a:rPr>
              <a:t>"period"</a:t>
            </a:r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1100" dirty="0">
                <a:solidFill>
                  <a:srgbClr val="00FF00"/>
                </a:solidFill>
                <a:latin typeface="Consolas" panose="020B0609020204030204" pitchFamily="49" charset="0"/>
              </a:rPr>
              <a:t>"!!!"</a:t>
            </a:r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cm = </a:t>
            </a:r>
            <a:r>
              <a:rPr lang="en-US" sz="11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keywords.pop</a:t>
            </a:r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100" dirty="0">
                <a:solidFill>
                  <a:srgbClr val="00FF00"/>
                </a:solidFill>
                <a:latin typeface="Consolas" panose="020B0609020204030204" pitchFamily="49" charset="0"/>
              </a:rPr>
              <a:t>"comma"</a:t>
            </a:r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1100" dirty="0">
                <a:solidFill>
                  <a:srgbClr val="00FF00"/>
                </a:solidFill>
                <a:latin typeface="Consolas" panose="020B0609020204030204" pitchFamily="49" charset="0"/>
              </a:rPr>
              <a:t>"..."</a:t>
            </a:r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sz="11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args</a:t>
            </a:r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= []</a:t>
            </a:r>
          </a:p>
          <a:p>
            <a:endParaRPr lang="en-US" sz="11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sz="1100" dirty="0">
                <a:solidFill>
                  <a:srgbClr val="00FFFF"/>
                </a:solidFill>
                <a:latin typeface="Consolas" panose="020B0609020204030204" pitchFamily="49" charset="0"/>
              </a:rPr>
              <a:t>for</a:t>
            </a:r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arg</a:t>
            </a:r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FFFF"/>
                </a:solidFill>
                <a:latin typeface="Consolas" panose="020B0609020204030204" pitchFamily="49" charset="0"/>
              </a:rPr>
              <a:t>in</a:t>
            </a:r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arg_list</a:t>
            </a:r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    </a:t>
            </a:r>
            <a:r>
              <a:rPr lang="en-US" sz="1100" dirty="0">
                <a:solidFill>
                  <a:srgbClr val="00FFFF"/>
                </a:solidFill>
                <a:latin typeface="Consolas" panose="020B0609020204030204" pitchFamily="49" charset="0"/>
              </a:rPr>
              <a:t>if</a:t>
            </a:r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caps:</a:t>
            </a:r>
          </a:p>
          <a:p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        </a:t>
            </a:r>
            <a:r>
              <a:rPr lang="en-US" sz="11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arg</a:t>
            </a:r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= </a:t>
            </a:r>
            <a:r>
              <a:rPr lang="en-US" sz="11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argy.upper</a:t>
            </a:r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    </a:t>
            </a:r>
            <a:r>
              <a:rPr lang="en-US" sz="11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args.append</a:t>
            </a:r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1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arg.replace</a:t>
            </a:r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100" dirty="0">
                <a:solidFill>
                  <a:srgbClr val="00FF00"/>
                </a:solidFill>
                <a:latin typeface="Consolas" panose="020B0609020204030204" pitchFamily="49" charset="0"/>
              </a:rPr>
              <a:t>"."</a:t>
            </a:r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pd).replace(</a:t>
            </a:r>
            <a:r>
              <a:rPr lang="en-US" sz="1100" dirty="0">
                <a:solidFill>
                  <a:srgbClr val="00FF00"/>
                </a:solidFill>
                <a:latin typeface="Consolas" panose="020B0609020204030204" pitchFamily="49" charset="0"/>
              </a:rPr>
              <a:t>","</a:t>
            </a:r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cm))</a:t>
            </a:r>
          </a:p>
          <a:p>
            <a:endParaRPr lang="en-US" sz="11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print(name + </a:t>
            </a:r>
            <a:r>
              <a:rPr lang="en-US" sz="1100" dirty="0">
                <a:solidFill>
                  <a:srgbClr val="00FF00"/>
                </a:solidFill>
                <a:latin typeface="Consolas" panose="020B0609020204030204" pitchFamily="49" charset="0"/>
              </a:rPr>
              <a:t>":"</a:t>
            </a:r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*</a:t>
            </a:r>
            <a:r>
              <a:rPr lang="en-US" sz="11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args</a:t>
            </a:r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**keywords)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267E67-9240-43EE-A7FD-6C6EE18F144C}"/>
              </a:ext>
            </a:extLst>
          </p:cNvPr>
          <p:cNvSpPr txBox="1"/>
          <p:nvPr/>
        </p:nvSpPr>
        <p:spPr>
          <a:xfrm>
            <a:off x="5414134" y="1457740"/>
            <a:ext cx="3311057" cy="3308598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&gt;&gt;&gt; import troll</a:t>
            </a:r>
          </a:p>
          <a:p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&gt;&gt;&gt; type(troll)</a:t>
            </a:r>
          </a:p>
          <a:p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&lt;class 'module'&gt;</a:t>
            </a:r>
          </a:p>
          <a:p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&gt;&gt;&gt; import math as </a:t>
            </a:r>
            <a:r>
              <a:rPr lang="en-US" sz="11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maths</a:t>
            </a:r>
            <a:endParaRPr lang="en-US" sz="11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&gt;&gt;&gt; type(</a:t>
            </a:r>
            <a:r>
              <a:rPr lang="en-US" sz="11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maths</a:t>
            </a:r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&lt;class 'module'&gt;</a:t>
            </a:r>
          </a:p>
          <a:p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&gt;&gt;&gt; from </a:t>
            </a:r>
            <a:r>
              <a:rPr lang="en-US" sz="11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cmath</a:t>
            </a:r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import phase as </a:t>
            </a:r>
            <a:r>
              <a:rPr lang="en-US" sz="11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get_phase</a:t>
            </a:r>
            <a:endParaRPr lang="en-US" sz="11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&gt;&gt;&gt; type(</a:t>
            </a:r>
            <a:r>
              <a:rPr lang="en-US" sz="11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get_phase</a:t>
            </a:r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&lt;class '</a:t>
            </a:r>
            <a:r>
              <a:rPr lang="en-US" sz="11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builtin_function_or_method</a:t>
            </a:r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'&gt;</a:t>
            </a:r>
          </a:p>
          <a:p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&gt;&gt;&gt; type(</a:t>
            </a:r>
            <a:r>
              <a:rPr lang="en-US" sz="11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troll.troll_print</a:t>
            </a:r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&lt;class 'function’&gt;</a:t>
            </a:r>
          </a:p>
          <a:p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&gt;&gt;&gt; callable(</a:t>
            </a:r>
            <a:r>
              <a:rPr lang="en-US" sz="11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troll.troll_print</a:t>
            </a:r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 </a:t>
            </a:r>
            <a:r>
              <a:rPr lang="en-US" sz="1100" dirty="0">
                <a:solidFill>
                  <a:srgbClr val="FF0000"/>
                </a:solidFill>
                <a:latin typeface="Consolas" panose="020B0609020204030204" pitchFamily="49" charset="0"/>
              </a:rPr>
              <a:t># careful</a:t>
            </a:r>
          </a:p>
          <a:p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True</a:t>
            </a:r>
          </a:p>
          <a:p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&gt;&gt;&gt; import inspect</a:t>
            </a:r>
          </a:p>
          <a:p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&gt;&gt;&gt; </a:t>
            </a:r>
            <a:r>
              <a:rPr lang="en-US" sz="11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inspect.ismodule</a:t>
            </a:r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(inspect)</a:t>
            </a:r>
          </a:p>
          <a:p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True</a:t>
            </a:r>
          </a:p>
          <a:p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&gt;&gt;&gt; </a:t>
            </a:r>
            <a:r>
              <a:rPr lang="en-US" sz="11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inspect.isfunction</a:t>
            </a:r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1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troll.troll_print</a:t>
            </a:r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True</a:t>
            </a:r>
          </a:p>
          <a:p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&gt;&gt;&gt; _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6DE3158-D468-4E8B-8612-D2AFDE0426C6}"/>
              </a:ext>
            </a:extLst>
          </p:cNvPr>
          <p:cNvSpPr txBox="1"/>
          <p:nvPr/>
        </p:nvSpPr>
        <p:spPr>
          <a:xfrm>
            <a:off x="680422" y="3489063"/>
            <a:ext cx="4617030" cy="1277273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00FFFF"/>
                </a:solidFill>
                <a:latin typeface="Consolas" panose="020B0609020204030204" pitchFamily="49" charset="0"/>
              </a:rPr>
              <a:t>import </a:t>
            </a:r>
            <a:r>
              <a:rPr lang="en-US" sz="11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cmath</a:t>
            </a:r>
            <a:endParaRPr lang="en-US" sz="11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rgbClr val="00FFFF"/>
                </a:solidFill>
                <a:latin typeface="Consolas" panose="020B0609020204030204" pitchFamily="49" charset="0"/>
              </a:rPr>
              <a:t>from </a:t>
            </a:r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math </a:t>
            </a:r>
            <a:r>
              <a:rPr lang="en-US" sz="1100" dirty="0">
                <a:solidFill>
                  <a:srgbClr val="00FFFF"/>
                </a:solidFill>
                <a:latin typeface="Consolas" panose="020B0609020204030204" pitchFamily="49" charset="0"/>
              </a:rPr>
              <a:t>import</a:t>
            </a:r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ceil</a:t>
            </a:r>
          </a:p>
          <a:p>
            <a:r>
              <a:rPr lang="en-US" sz="1100" dirty="0">
                <a:solidFill>
                  <a:srgbClr val="00FFFF"/>
                </a:solidFill>
                <a:latin typeface="Consolas" panose="020B0609020204030204" pitchFamily="49" charset="0"/>
              </a:rPr>
              <a:t>import </a:t>
            </a:r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troll</a:t>
            </a:r>
          </a:p>
          <a:p>
            <a:endParaRPr lang="en-US" sz="11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1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my_phase</a:t>
            </a:r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= </a:t>
            </a:r>
            <a:r>
              <a:rPr lang="en-US" sz="11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cmath.phase</a:t>
            </a:r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(1 + 2j)</a:t>
            </a:r>
          </a:p>
          <a:p>
            <a:r>
              <a:rPr lang="en-US" sz="11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my_phase</a:t>
            </a:r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= ceil(</a:t>
            </a:r>
            <a:r>
              <a:rPr lang="en-US" sz="11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my_phase</a:t>
            </a:r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1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lulz.troll_print</a:t>
            </a:r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100" dirty="0">
                <a:solidFill>
                  <a:srgbClr val="00FF00"/>
                </a:solidFill>
                <a:latin typeface="Consolas" panose="020B0609020204030204" pitchFamily="49" charset="0"/>
              </a:rPr>
              <a:t>“Math Guy"</a:t>
            </a:r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1100" dirty="0">
                <a:solidFill>
                  <a:srgbClr val="00FF00"/>
                </a:solidFill>
                <a:latin typeface="Consolas" panose="020B0609020204030204" pitchFamily="49" charset="0"/>
              </a:rPr>
              <a:t>"Here's a number:"</a:t>
            </a:r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11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my_phase</a:t>
            </a:r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DC91056-75E8-4D77-B449-0ABDEF91566F}"/>
              </a:ext>
            </a:extLst>
          </p:cNvPr>
          <p:cNvSpPr/>
          <p:nvPr/>
        </p:nvSpPr>
        <p:spPr>
          <a:xfrm>
            <a:off x="1674864" y="3819328"/>
            <a:ext cx="72327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solidFill>
                  <a:srgbClr val="00FFFF"/>
                </a:solidFill>
                <a:latin typeface="Consolas" panose="020B0609020204030204" pitchFamily="49" charset="0"/>
              </a:rPr>
              <a:t>as</a:t>
            </a:r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lulz</a:t>
            </a:r>
            <a:endParaRPr lang="en-US" sz="11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6191C12-1CA1-45EA-B9C1-2363AABBC01E}"/>
              </a:ext>
            </a:extLst>
          </p:cNvPr>
          <p:cNvSpPr txBox="1"/>
          <p:nvPr/>
        </p:nvSpPr>
        <p:spPr>
          <a:xfrm rot="16200000">
            <a:off x="-427576" y="2304124"/>
            <a:ext cx="1954381" cy="26161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chemeClr val="bg1"/>
                </a:solidFill>
              </a:rPr>
              <a:t>troll.py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E7CBDE6-9357-4C6C-949C-035D09602C70}"/>
              </a:ext>
            </a:extLst>
          </p:cNvPr>
          <p:cNvSpPr txBox="1"/>
          <p:nvPr/>
        </p:nvSpPr>
        <p:spPr>
          <a:xfrm rot="16200000">
            <a:off x="-89021" y="3996895"/>
            <a:ext cx="1277275" cy="26161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chemeClr val="bg1"/>
                </a:solidFill>
              </a:rPr>
              <a:t>proggy.py</a:t>
            </a:r>
          </a:p>
        </p:txBody>
      </p:sp>
    </p:spTree>
    <p:extLst>
      <p:ext uri="{BB962C8B-B14F-4D97-AF65-F5344CB8AC3E}">
        <p14:creationId xmlns:p14="http://schemas.microsoft.com/office/powerpoint/2010/main" val="3980871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500"/>
                                        <p:tgtEl>
                                          <p:spTgt spid="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" dur="500"/>
                                        <p:tgtEl>
                                          <p:spTgt spid="7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" dur="500"/>
                                        <p:tgtEl>
                                          <p:spTgt spid="7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12" grpId="0" animBg="1"/>
      <p:bldP spid="9" grpId="0"/>
      <p:bldP spid="14" grpId="0" animBg="1"/>
      <p:bldP spid="15" grpId="0" animBg="1"/>
    </p:bldLst>
  </p:timing>
</p:sld>
</file>

<file path=ppt/theme/theme1.xml><?xml version="1.0" encoding="utf-8"?>
<a:theme xmlns:a="http://schemas.openxmlformats.org/drawingml/2006/main" name="PNE Theme Slide Deck">
  <a:themeElements>
    <a:clrScheme name="Custom 7">
      <a:dk1>
        <a:sysClr val="windowText" lastClr="000000"/>
      </a:dk1>
      <a:lt1>
        <a:sysClr val="window" lastClr="FFFFFF"/>
      </a:lt1>
      <a:dk2>
        <a:srgbClr val="000C3E"/>
      </a:dk2>
      <a:lt2>
        <a:srgbClr val="6C9AC3"/>
      </a:lt2>
      <a:accent1>
        <a:srgbClr val="00529B"/>
      </a:accent1>
      <a:accent2>
        <a:srgbClr val="00529B"/>
      </a:accent2>
      <a:accent3>
        <a:srgbClr val="E17F35"/>
      </a:accent3>
      <a:accent4>
        <a:srgbClr val="FF462C"/>
      </a:accent4>
      <a:accent5>
        <a:srgbClr val="FF462C"/>
      </a:accent5>
      <a:accent6>
        <a:srgbClr val="6C9AC3"/>
      </a:accent6>
      <a:hlink>
        <a:srgbClr val="FF462C"/>
      </a:hlink>
      <a:folHlink>
        <a:srgbClr val="FF7F35"/>
      </a:folHlink>
    </a:clrScheme>
    <a:fontScheme name="Advantage">
      <a:majorFont>
        <a:latin typeface="Rockwell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Rockwell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Advantage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6000000" scaled="1"/>
        </a:gradFill>
        <a:gradFill rotWithShape="1">
          <a:gsLst>
            <a:gs pos="0">
              <a:schemeClr val="phClr"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FFFFFF">
                <a:alpha val="75000"/>
              </a:srgbClr>
            </a:innerShdw>
            <a:outerShdw blurRad="63500" dist="25400" dir="5400000" rotWithShape="0">
              <a:srgbClr val="808080">
                <a:alpha val="75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twoPt" dir="tl">
              <a:rot lat="0" lon="0" rev="4500000"/>
            </a:lightRig>
          </a:scene3d>
          <a:sp3d>
            <a:bevelT w="635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1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33412</TotalTime>
  <Words>784</Words>
  <Application>Microsoft Office PowerPoint</Application>
  <PresentationFormat>On-screen Show (16:9)</PresentationFormat>
  <Paragraphs>127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2" baseType="lpstr">
      <vt:lpstr>Arial</vt:lpstr>
      <vt:lpstr>Calibri</vt:lpstr>
      <vt:lpstr>Cambria</vt:lpstr>
      <vt:lpstr>Consolas</vt:lpstr>
      <vt:lpstr>Rockwell</vt:lpstr>
      <vt:lpstr>Wingdings</vt:lpstr>
      <vt:lpstr>PNE Theme Slide Deck</vt:lpstr>
      <vt:lpstr>Advanced Program Control</vt:lpstr>
      <vt:lpstr>Exception Handling</vt:lpstr>
      <vt:lpstr>Function Type</vt:lpstr>
      <vt:lpstr>Variable Arguments</vt:lpstr>
      <vt:lpstr>Modules &amp; Importing</vt:lpstr>
    </vt:vector>
  </TitlesOfParts>
  <Company>UF College of Engineering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College Performance Data</dc:title>
  <dc:creator>Cocherell,Teresa D</dc:creator>
  <cp:lastModifiedBy>Blanchard, Jeremiah J</cp:lastModifiedBy>
  <cp:revision>700</cp:revision>
  <cp:lastPrinted>2014-01-31T19:29:42Z</cp:lastPrinted>
  <dcterms:created xsi:type="dcterms:W3CDTF">2013-09-18T13:46:37Z</dcterms:created>
  <dcterms:modified xsi:type="dcterms:W3CDTF">2021-12-08T13:06:57Z</dcterms:modified>
</cp:coreProperties>
</file>